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68" r:id="rId5"/>
    <p:sldId id="261" r:id="rId6"/>
    <p:sldId id="269" r:id="rId7"/>
    <p:sldId id="259" r:id="rId8"/>
    <p:sldId id="270" r:id="rId9"/>
    <p:sldId id="271" r:id="rId10"/>
    <p:sldId id="272" r:id="rId11"/>
    <p:sldId id="274" r:id="rId12"/>
    <p:sldId id="273" r:id="rId13"/>
    <p:sldId id="275" r:id="rId14"/>
    <p:sldId id="262" r:id="rId15"/>
    <p:sldId id="263" r:id="rId16"/>
    <p:sldId id="264" r:id="rId17"/>
    <p:sldId id="265" r:id="rId18"/>
    <p:sldId id="26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58" autoAdjust="0"/>
  </p:normalViewPr>
  <p:slideViewPr>
    <p:cSldViewPr>
      <p:cViewPr varScale="1">
        <p:scale>
          <a:sx n="59" d="100"/>
          <a:sy n="59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D8844-3382-45E7-A285-5A3B20D302E5}" type="datetimeFigureOut">
              <a:rPr lang="hr-HR" smtClean="0"/>
              <a:pPr/>
              <a:t>25.3.2019.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7B228-747A-470A-8836-CA7681150A8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B228-747A-470A-8836-CA7681150A82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993-9613-4885-86C4-679479369515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7B58-29C7-442E-9CB1-BCE3F689B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993-9613-4885-86C4-679479369515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7B58-29C7-442E-9CB1-BCE3F689B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993-9613-4885-86C4-679479369515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7B58-29C7-442E-9CB1-BCE3F689B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993-9613-4885-86C4-679479369515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7B58-29C7-442E-9CB1-BCE3F689B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993-9613-4885-86C4-679479369515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7B58-29C7-442E-9CB1-BCE3F689B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993-9613-4885-86C4-679479369515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7B58-29C7-442E-9CB1-BCE3F689B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993-9613-4885-86C4-679479369515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7B58-29C7-442E-9CB1-BCE3F689B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993-9613-4885-86C4-679479369515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7B58-29C7-442E-9CB1-BCE3F689B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993-9613-4885-86C4-679479369515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7B58-29C7-442E-9CB1-BCE3F689B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993-9613-4885-86C4-679479369515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7B58-29C7-442E-9CB1-BCE3F689B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993-9613-4885-86C4-679479369515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7B58-29C7-442E-9CB1-BCE3F689B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01675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27237"/>
            <a:ext cx="71628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1993-9613-4885-86C4-679479369515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A7B58-29C7-442E-9CB1-BCE3F689B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2060848"/>
            <a:ext cx="60862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Pametni metali </a:t>
            </a:r>
          </a:p>
          <a:p>
            <a:r>
              <a:rPr lang="hr-H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 pametne telefone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5445224"/>
            <a:ext cx="234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Doc. dr. sc. Ivana Ivanić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4690" y="836712"/>
            <a:ext cx="2737470" cy="70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yocera-EOS-concept-p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7"/>
            <a:ext cx="3459844" cy="2304256"/>
          </a:xfrm>
        </p:spPr>
      </p:pic>
      <p:pic>
        <p:nvPicPr>
          <p:cNvPr id="5" name="Picture 4" descr="nokia 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3409015" cy="255212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...i ubuduće...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-Kambala-Ear-P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6673552" cy="333677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...i ubuduće...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zašto je to tako...</a:t>
            </a:r>
            <a:endParaRPr lang="hr-HR" dirty="0"/>
          </a:p>
        </p:txBody>
      </p:sp>
      <p:pic>
        <p:nvPicPr>
          <p:cNvPr id="4" name="Content Placeholder 3" descr="170502114008_1_540x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3306440" cy="2204293"/>
          </a:xfrm>
        </p:spPr>
      </p:pic>
      <p:pic>
        <p:nvPicPr>
          <p:cNvPr id="5" name="Picture 4" descr="Pametno kućište 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00808"/>
            <a:ext cx="3888432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zašto su slike tako lijepe...</a:t>
            </a:r>
            <a:endParaRPr lang="hr-HR" dirty="0"/>
          </a:p>
        </p:txBody>
      </p:sp>
      <p:pic>
        <p:nvPicPr>
          <p:cNvPr id="4" name="Picture 3" descr="Optical stabiliz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4568205" cy="3004384"/>
          </a:xfrm>
          <a:prstGeom prst="rect">
            <a:avLst/>
          </a:prstGeom>
        </p:spPr>
      </p:pic>
      <p:pic>
        <p:nvPicPr>
          <p:cNvPr id="5" name="Picture 4" descr="2015-12-13-cml-smart-metal-o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293096"/>
            <a:ext cx="4583832" cy="1482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3608" y="1844824"/>
            <a:ext cx="2448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r-HR" sz="2800" dirty="0" smtClean="0">
                <a:latin typeface="+mj-lt"/>
              </a:rPr>
              <a:t>Medicina</a:t>
            </a:r>
          </a:p>
          <a:p>
            <a:pPr>
              <a:buFontTx/>
              <a:buChar char="-"/>
            </a:pPr>
            <a:endParaRPr lang="hr-HR" sz="28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hr-HR" sz="2800" dirty="0" smtClean="0">
                <a:latin typeface="+mj-lt"/>
              </a:rPr>
              <a:t>Elektrotehnika</a:t>
            </a:r>
          </a:p>
          <a:p>
            <a:pPr>
              <a:buFontTx/>
              <a:buChar char="-"/>
            </a:pPr>
            <a:endParaRPr lang="hr-HR" sz="28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hr-HR" sz="2800" dirty="0" smtClean="0">
                <a:latin typeface="+mj-lt"/>
              </a:rPr>
              <a:t>Graditeljstvo</a:t>
            </a:r>
            <a:endParaRPr lang="hr-HR" sz="2800" dirty="0">
              <a:latin typeface="+mj-lt"/>
            </a:endParaRPr>
          </a:p>
        </p:txBody>
      </p:sp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2160587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3044098" cy="201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aterialTypes.png"/>
          <p:cNvPicPr>
            <a:picLocks noChangeAspect="1"/>
          </p:cNvPicPr>
          <p:nvPr/>
        </p:nvPicPr>
        <p:blipFill>
          <a:blip r:embed="rId4" cstate="print"/>
          <a:srcRect l="48627"/>
          <a:stretch>
            <a:fillRect/>
          </a:stretch>
        </p:blipFill>
        <p:spPr bwMode="auto">
          <a:xfrm>
            <a:off x="971600" y="4293096"/>
            <a:ext cx="399775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741508"/>
            <a:ext cx="1957209" cy="226355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701675"/>
            <a:ext cx="7239000" cy="1143000"/>
          </a:xfrm>
        </p:spPr>
        <p:txBody>
          <a:bodyPr/>
          <a:lstStyle/>
          <a:p>
            <a:r>
              <a:rPr lang="hr-HR" dirty="0" smtClean="0"/>
              <a:t>Ostala primjena...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971600" y="764704"/>
            <a:ext cx="24482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r-HR" sz="2800" dirty="0" smtClean="0">
                <a:latin typeface="+mj-lt"/>
              </a:rPr>
              <a:t>Zrakoplovstvo</a:t>
            </a:r>
            <a:endParaRPr lang="hr-HR" sz="2800" dirty="0">
              <a:latin typeface="+mj-lt"/>
            </a:endParaRPr>
          </a:p>
          <a:p>
            <a:pPr>
              <a:buFontTx/>
              <a:buChar char="-"/>
            </a:pPr>
            <a:r>
              <a:rPr lang="hr-HR" sz="2800" dirty="0" smtClean="0">
                <a:latin typeface="+mj-lt"/>
              </a:rPr>
              <a:t>Vojna </a:t>
            </a:r>
            <a:r>
              <a:rPr lang="hr-HR" sz="2800" dirty="0">
                <a:latin typeface="+mj-lt"/>
              </a:rPr>
              <a:t>industrija</a:t>
            </a:r>
          </a:p>
          <a:p>
            <a:pPr>
              <a:buFontTx/>
              <a:buChar char="-"/>
            </a:pPr>
            <a:r>
              <a:rPr lang="hr-HR" sz="2800" dirty="0" smtClean="0">
                <a:latin typeface="+mj-lt"/>
              </a:rPr>
              <a:t>Sport</a:t>
            </a:r>
            <a:endParaRPr lang="hr-HR" sz="2800" dirty="0">
              <a:latin typeface="+mj-lt"/>
            </a:endParaRPr>
          </a:p>
          <a:p>
            <a:pPr>
              <a:buFontTx/>
              <a:buChar char="-"/>
            </a:pPr>
            <a:r>
              <a:rPr lang="hr-HR" sz="2800" dirty="0" smtClean="0">
                <a:latin typeface="+mj-lt"/>
              </a:rPr>
              <a:t>Moda </a:t>
            </a:r>
            <a:endParaRPr lang="hr-HR" sz="2800" dirty="0">
              <a:latin typeface="+mj-lt"/>
            </a:endParaRPr>
          </a:p>
          <a:p>
            <a:pPr>
              <a:buFontTx/>
              <a:buChar char="-"/>
            </a:pPr>
            <a:r>
              <a:rPr lang="hr-HR" sz="2800" dirty="0" smtClean="0">
                <a:latin typeface="+mj-lt"/>
              </a:rPr>
              <a:t>Umjetnost</a:t>
            </a:r>
            <a:endParaRPr lang="hr-HR" sz="2800" dirty="0">
              <a:latin typeface="+mj-lt"/>
            </a:endParaRPr>
          </a:p>
        </p:txBody>
      </p:sp>
      <p:pic>
        <p:nvPicPr>
          <p:cNvPr id="7" name="Picture 6" descr="shapememoryalloy_shirtjack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068960"/>
            <a:ext cx="4024502" cy="251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s (2).jpg"/>
          <p:cNvPicPr>
            <a:picLocks noChangeAspect="1"/>
          </p:cNvPicPr>
          <p:nvPr/>
        </p:nvPicPr>
        <p:blipFill>
          <a:blip r:embed="rId3" cstate="print"/>
          <a:srcRect r="546" b="18166"/>
          <a:stretch>
            <a:fillRect/>
          </a:stretch>
        </p:blipFill>
        <p:spPr bwMode="auto">
          <a:xfrm>
            <a:off x="4211960" y="764704"/>
            <a:ext cx="39030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x59007343072129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628800"/>
            <a:ext cx="319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789040"/>
            <a:ext cx="4057970" cy="2016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 cstate="print"/>
          <a:srcRect l="5859" r="8144"/>
          <a:stretch>
            <a:fillRect/>
          </a:stretch>
        </p:blipFill>
        <p:spPr bwMode="auto">
          <a:xfrm>
            <a:off x="683568" y="836613"/>
            <a:ext cx="76328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print"/>
          <a:srcRect l="4470" r="10707"/>
          <a:stretch>
            <a:fillRect/>
          </a:stretch>
        </p:blipFill>
        <p:spPr bwMode="auto">
          <a:xfrm>
            <a:off x="827584" y="1052513"/>
            <a:ext cx="7416824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055" r="36900"/>
          <a:stretch>
            <a:fillRect/>
          </a:stretch>
        </p:blipFill>
        <p:spPr bwMode="auto">
          <a:xfrm>
            <a:off x="899592" y="764704"/>
            <a:ext cx="53292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3671888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340768"/>
            <a:ext cx="5760640" cy="7536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4000" b="1" dirty="0" smtClean="0"/>
              <a:t>Hvala na pozornosti!</a:t>
            </a:r>
          </a:p>
          <a:p>
            <a:pPr algn="ctr">
              <a:buNone/>
            </a:pPr>
            <a:endParaRPr lang="hr-HR" sz="4000" b="1" dirty="0" smtClean="0"/>
          </a:p>
        </p:txBody>
      </p:sp>
      <p:pic>
        <p:nvPicPr>
          <p:cNvPr id="4" name="Picture 3" descr="Zabavni-smajlici-za-gmail-ch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76872"/>
            <a:ext cx="3762177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3225552" cy="609675"/>
          </a:xfrm>
        </p:spPr>
        <p:txBody>
          <a:bodyPr>
            <a:noAutofit/>
          </a:bodyPr>
          <a:lstStyle/>
          <a:p>
            <a:r>
              <a:rPr lang="hr-HR" sz="3000" dirty="0" smtClean="0"/>
              <a:t>Pametni metali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4149080"/>
            <a:ext cx="3148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3000" dirty="0" smtClean="0"/>
              <a:t>   Pametni telefoni</a:t>
            </a:r>
            <a:endParaRPr lang="en-US" sz="3000" dirty="0" smtClean="0"/>
          </a:p>
        </p:txBody>
      </p:sp>
      <p:pic>
        <p:nvPicPr>
          <p:cNvPr id="5" name="Picture 4" descr="0439654157_rgb2_x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1728192" cy="17281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6406" t="43922" r="48585" b="17688"/>
          <a:stretch>
            <a:fillRect/>
          </a:stretch>
        </p:blipFill>
        <p:spPr bwMode="auto">
          <a:xfrm>
            <a:off x="5652120" y="2924944"/>
            <a:ext cx="19442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Početak...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švedski istraživač Ölander 1932. godine na leguri zlato-kadmij otkrio je neobičan efekt</a:t>
            </a:r>
          </a:p>
          <a:p>
            <a:endParaRPr lang="hr-HR" dirty="0" smtClean="0"/>
          </a:p>
          <a:p>
            <a:r>
              <a:rPr lang="hr-HR" dirty="0" smtClean="0"/>
              <a:t>Nikal - titan legure su razvijene 1962. godine, William J. Buehler i suradnici su uočili efekt prisjetljivosti oblika. </a:t>
            </a:r>
          </a:p>
          <a:p>
            <a:r>
              <a:rPr lang="hr-HR" dirty="0" smtClean="0"/>
              <a:t>Legura se zove NITINOL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1675"/>
            <a:ext cx="7239000" cy="71110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Efekt prisjetljivosti oblika</a:t>
            </a:r>
            <a:endParaRPr lang="hr-HR" dirty="0"/>
          </a:p>
        </p:txBody>
      </p:sp>
      <p:pic>
        <p:nvPicPr>
          <p:cNvPr id="4" name="Content Placeholder 3" descr="shape-mem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9400" y="1412777"/>
            <a:ext cx="4291384" cy="424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99992" y="29249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bakar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403648" y="1916832"/>
            <a:ext cx="6264696" cy="2836056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701675"/>
            <a:ext cx="7239000" cy="71110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Kroz vrijeme...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68760"/>
            <a:ext cx="7162800" cy="4608511"/>
          </a:xfrm>
        </p:spPr>
        <p:txBody>
          <a:bodyPr>
            <a:noAutofit/>
          </a:bodyPr>
          <a:lstStyle/>
          <a:p>
            <a:r>
              <a:rPr lang="hr-HR" sz="1800" dirty="0" smtClean="0">
                <a:latin typeface="+mj-lt"/>
              </a:rPr>
              <a:t>m</a:t>
            </a:r>
            <a:r>
              <a:rPr lang="vi-VN" sz="1800" dirty="0" smtClean="0">
                <a:latin typeface="+mj-lt"/>
              </a:rPr>
              <a:t>obilni telefon</a:t>
            </a:r>
            <a:r>
              <a:rPr lang="hr-HR" sz="1800" dirty="0" smtClean="0">
                <a:latin typeface="+mj-lt"/>
              </a:rPr>
              <a:t> </a:t>
            </a:r>
            <a:r>
              <a:rPr lang="vi-VN" sz="1800" dirty="0" smtClean="0">
                <a:latin typeface="+mj-lt"/>
              </a:rPr>
              <a:t>s većim mogućnostima za pohranu podataka i povezanosti od običnog mobilnog telefona</a:t>
            </a:r>
            <a:endParaRPr lang="hr-HR" sz="1800" dirty="0" smtClean="0">
              <a:latin typeface="+mj-lt"/>
            </a:endParaRPr>
          </a:p>
          <a:p>
            <a:r>
              <a:rPr lang="hr-HR" sz="1800" dirty="0" smtClean="0">
                <a:latin typeface="+mj-lt"/>
              </a:rPr>
              <a:t>ti</a:t>
            </a:r>
            <a:r>
              <a:rPr lang="vi-VN" sz="1800" dirty="0" smtClean="0">
                <a:latin typeface="+mj-lt"/>
              </a:rPr>
              <a:t>pični pametni telefon ima zaslon na dodir</a:t>
            </a:r>
            <a:r>
              <a:rPr lang="hr-HR" sz="1800" dirty="0" smtClean="0">
                <a:latin typeface="+mj-lt"/>
              </a:rPr>
              <a:t> </a:t>
            </a:r>
            <a:r>
              <a:rPr lang="vi-VN" sz="1800" dirty="0" smtClean="0">
                <a:latin typeface="+mj-lt"/>
              </a:rPr>
              <a:t>visoke razlučivosti. </a:t>
            </a:r>
            <a:endParaRPr lang="hr-HR" sz="1800" dirty="0" smtClean="0">
              <a:latin typeface="+mj-lt"/>
            </a:endParaRPr>
          </a:p>
          <a:p>
            <a:r>
              <a:rPr lang="hr-HR" sz="1800" dirty="0" smtClean="0">
                <a:latin typeface="+mj-lt"/>
              </a:rPr>
              <a:t>g</a:t>
            </a:r>
            <a:r>
              <a:rPr lang="vi-VN" sz="1800" dirty="0" smtClean="0">
                <a:latin typeface="+mj-lt"/>
              </a:rPr>
              <a:t>otovo svi pametni telefoni korisnicima pružaju mogućnost instaliranja dodatnih aplikacija</a:t>
            </a:r>
            <a:r>
              <a:rPr lang="hr-HR" sz="1800" dirty="0" smtClean="0">
                <a:latin typeface="+mj-lt"/>
              </a:rPr>
              <a:t>.</a:t>
            </a:r>
            <a:endParaRPr lang="vi-VN" sz="1800" dirty="0" smtClean="0">
              <a:latin typeface="+mj-lt"/>
            </a:endParaRPr>
          </a:p>
          <a:p>
            <a:r>
              <a:rPr lang="hr-HR" sz="1800" dirty="0" smtClean="0">
                <a:latin typeface="+mj-lt"/>
              </a:rPr>
              <a:t>ostale</a:t>
            </a:r>
            <a:r>
              <a:rPr lang="vi-VN" sz="1800" dirty="0" smtClean="0">
                <a:latin typeface="+mj-lt"/>
              </a:rPr>
              <a:t> zajedničke značajke</a:t>
            </a:r>
            <a:r>
              <a:rPr lang="hr-HR" sz="1800" dirty="0" smtClean="0">
                <a:latin typeface="+mj-lt"/>
              </a:rPr>
              <a:t> su:</a:t>
            </a:r>
          </a:p>
          <a:p>
            <a:pPr>
              <a:buNone/>
            </a:pPr>
            <a:r>
              <a:rPr lang="hr-HR" sz="1800" dirty="0" smtClean="0">
                <a:latin typeface="+mj-lt"/>
              </a:rPr>
              <a:t>- </a:t>
            </a:r>
            <a:r>
              <a:rPr lang="vi-VN" sz="1800" dirty="0" smtClean="0">
                <a:latin typeface="+mj-lt"/>
              </a:rPr>
              <a:t>višezadaćne</a:t>
            </a:r>
            <a:r>
              <a:rPr lang="hr-HR" sz="1800" dirty="0" smtClean="0">
                <a:latin typeface="+mj-lt"/>
              </a:rPr>
              <a:t> </a:t>
            </a:r>
            <a:r>
              <a:rPr lang="vi-VN" sz="1800" dirty="0" smtClean="0">
                <a:latin typeface="+mj-lt"/>
              </a:rPr>
              <a:t>(</a:t>
            </a:r>
            <a:r>
              <a:rPr lang="vi-VN" sz="1800" i="1" dirty="0" smtClean="0">
                <a:latin typeface="+mj-lt"/>
              </a:rPr>
              <a:t>multitasking</a:t>
            </a:r>
            <a:r>
              <a:rPr lang="vi-VN" sz="1800" dirty="0" smtClean="0">
                <a:latin typeface="+mj-lt"/>
              </a:rPr>
              <a:t>) funkcije,</a:t>
            </a:r>
            <a:r>
              <a:rPr lang="hr-HR" sz="18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hr-HR" sz="1800" dirty="0" smtClean="0">
                <a:latin typeface="+mj-lt"/>
              </a:rPr>
              <a:t>- </a:t>
            </a:r>
            <a:r>
              <a:rPr lang="vi-VN" sz="1800" dirty="0" smtClean="0">
                <a:latin typeface="+mj-lt"/>
              </a:rPr>
              <a:t>pristup internetu</a:t>
            </a:r>
            <a:r>
              <a:rPr lang="hr-HR" sz="1800" dirty="0" smtClean="0">
                <a:latin typeface="+mj-lt"/>
              </a:rPr>
              <a:t> </a:t>
            </a:r>
            <a:r>
              <a:rPr lang="vi-VN" sz="1800" dirty="0" smtClean="0">
                <a:latin typeface="+mj-lt"/>
              </a:rPr>
              <a:t>preko WiFi</a:t>
            </a:r>
            <a:r>
              <a:rPr lang="hr-HR" sz="1800" dirty="0" smtClean="0">
                <a:latin typeface="+mj-lt"/>
              </a:rPr>
              <a:t> </a:t>
            </a:r>
            <a:r>
              <a:rPr lang="vi-VN" sz="1800" dirty="0" smtClean="0">
                <a:latin typeface="+mj-lt"/>
              </a:rPr>
              <a:t>ili </a:t>
            </a:r>
            <a:r>
              <a:rPr lang="hr-HR" sz="1800" dirty="0" smtClean="0">
                <a:latin typeface="+mj-lt"/>
              </a:rPr>
              <a:t>4G</a:t>
            </a:r>
            <a:r>
              <a:rPr lang="vi-VN" sz="1800" dirty="0" smtClean="0">
                <a:latin typeface="+mj-lt"/>
              </a:rPr>
              <a:t> mreže, </a:t>
            </a:r>
            <a:endParaRPr lang="hr-HR" sz="1800" dirty="0" smtClean="0">
              <a:latin typeface="+mj-lt"/>
            </a:endParaRPr>
          </a:p>
          <a:p>
            <a:pPr>
              <a:buNone/>
            </a:pPr>
            <a:r>
              <a:rPr lang="hr-HR" sz="1800" dirty="0" smtClean="0">
                <a:latin typeface="+mj-lt"/>
              </a:rPr>
              <a:t>- </a:t>
            </a:r>
            <a:r>
              <a:rPr lang="vi-VN" sz="1800" dirty="0" smtClean="0">
                <a:latin typeface="+mj-lt"/>
              </a:rPr>
              <a:t>multimedijske funkcije (kamera i izvođač (</a:t>
            </a:r>
            <a:r>
              <a:rPr lang="vi-VN" sz="1800" i="1" dirty="0" smtClean="0">
                <a:latin typeface="+mj-lt"/>
              </a:rPr>
              <a:t>player</a:t>
            </a:r>
            <a:r>
              <a:rPr lang="vi-VN" sz="1800" dirty="0" smtClean="0">
                <a:latin typeface="+mj-lt"/>
              </a:rPr>
              <a:t>) videozapisa ili MP3-pjesama), </a:t>
            </a:r>
            <a:endParaRPr lang="hr-HR" sz="1800" dirty="0" smtClean="0">
              <a:latin typeface="+mj-lt"/>
            </a:endParaRPr>
          </a:p>
          <a:p>
            <a:pPr>
              <a:buNone/>
            </a:pPr>
            <a:r>
              <a:rPr lang="hr-HR" sz="1800" dirty="0" smtClean="0">
                <a:latin typeface="+mj-lt"/>
              </a:rPr>
              <a:t>- k</a:t>
            </a:r>
            <a:r>
              <a:rPr lang="vi-VN" sz="1800" dirty="0" smtClean="0">
                <a:latin typeface="+mj-lt"/>
              </a:rPr>
              <a:t>alendar, </a:t>
            </a:r>
            <a:endParaRPr lang="hr-HR" sz="1800" dirty="0" smtClean="0">
              <a:latin typeface="+mj-lt"/>
            </a:endParaRPr>
          </a:p>
          <a:p>
            <a:pPr>
              <a:buNone/>
            </a:pPr>
            <a:r>
              <a:rPr lang="hr-HR" sz="1800" dirty="0" smtClean="0">
                <a:latin typeface="+mj-lt"/>
              </a:rPr>
              <a:t>- </a:t>
            </a:r>
            <a:r>
              <a:rPr lang="vi-VN" sz="1800" dirty="0" smtClean="0">
                <a:latin typeface="+mj-lt"/>
              </a:rPr>
              <a:t>upravljanje kontaktima, </a:t>
            </a:r>
            <a:endParaRPr lang="hr-HR" sz="1800" dirty="0" smtClean="0">
              <a:latin typeface="+mj-lt"/>
            </a:endParaRPr>
          </a:p>
          <a:p>
            <a:pPr>
              <a:buNone/>
            </a:pPr>
            <a:r>
              <a:rPr lang="hr-HR" sz="1800" dirty="0" smtClean="0">
                <a:latin typeface="+mj-lt"/>
              </a:rPr>
              <a:t>- G</a:t>
            </a:r>
            <a:r>
              <a:rPr lang="vi-VN" sz="1800" dirty="0" smtClean="0">
                <a:latin typeface="+mj-lt"/>
              </a:rPr>
              <a:t>PS navigacija i </a:t>
            </a:r>
            <a:endParaRPr lang="hr-HR" sz="1800" dirty="0" smtClean="0">
              <a:latin typeface="+mj-lt"/>
            </a:endParaRPr>
          </a:p>
          <a:p>
            <a:pPr>
              <a:buNone/>
            </a:pPr>
            <a:r>
              <a:rPr lang="hr-HR" sz="1800" dirty="0" smtClean="0">
                <a:latin typeface="+mj-lt"/>
              </a:rPr>
              <a:t>- m</a:t>
            </a:r>
            <a:r>
              <a:rPr lang="vi-VN" sz="1800" dirty="0" smtClean="0">
                <a:latin typeface="+mj-lt"/>
              </a:rPr>
              <a:t>ogućnost čitanja poslovnih dokumenata u različitim formatima kao što su PDF ili Microsoft Offic</a:t>
            </a:r>
            <a:r>
              <a:rPr lang="hr-HR" sz="1800" dirty="0" smtClean="0">
                <a:latin typeface="+mj-lt"/>
              </a:rPr>
              <a:t>ce.</a:t>
            </a:r>
            <a:endParaRPr lang="vi-VN" sz="1800" dirty="0" smtClean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701675"/>
            <a:ext cx="7239000" cy="63909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Nešto o pametnim telefonima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it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119553" cy="233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701675"/>
            <a:ext cx="7239000" cy="71110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Mobilni telefoni nekada...</a:t>
            </a:r>
            <a:endParaRPr lang="hr-HR" dirty="0"/>
          </a:p>
        </p:txBody>
      </p:sp>
      <p:pic>
        <p:nvPicPr>
          <p:cNvPr id="6" name="Picture 5" descr="6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281435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...i sada...</a:t>
            </a:r>
            <a:endParaRPr lang="hr-HR" dirty="0"/>
          </a:p>
        </p:txBody>
      </p:sp>
      <p:pic>
        <p:nvPicPr>
          <p:cNvPr id="4" name="Content Placeholder 3" descr="huaw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2791941" cy="3727385"/>
          </a:xfrm>
        </p:spPr>
      </p:pic>
      <p:pic>
        <p:nvPicPr>
          <p:cNvPr id="5" name="Picture 4" descr="i 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420888"/>
            <a:ext cx="3706143" cy="300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...i ubuduće...</a:t>
            </a:r>
            <a:endParaRPr lang="hr-HR" dirty="0"/>
          </a:p>
        </p:txBody>
      </p:sp>
      <p:pic>
        <p:nvPicPr>
          <p:cNvPr id="4" name="Content Placeholder 3" descr="29-flexiblepho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1556792"/>
            <a:ext cx="3360373" cy="2016224"/>
          </a:xfrm>
        </p:spPr>
      </p:pic>
      <p:pic>
        <p:nvPicPr>
          <p:cNvPr id="5" name="Picture 4" descr="Foldable-phone-conce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996952"/>
            <a:ext cx="4244702" cy="235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ouch-Screen-Gadget-PowerPoint-Template-2748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Touch-Screen-Gadget-PowerPoint-Template-27481</Template>
  <TotalTime>112</TotalTime>
  <Words>134</Words>
  <Application>Microsoft Office PowerPoint</Application>
  <PresentationFormat>On-screen Show (4:3)</PresentationFormat>
  <Paragraphs>46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Touch-Screen-Gadget-PowerPoint-Template-27481</vt:lpstr>
      <vt:lpstr>Slide 1</vt:lpstr>
      <vt:lpstr>Uvod</vt:lpstr>
      <vt:lpstr>Početak...</vt:lpstr>
      <vt:lpstr>Efekt prisjetljivosti oblika</vt:lpstr>
      <vt:lpstr>Kroz vrijeme...</vt:lpstr>
      <vt:lpstr>Nešto o pametnim telefonima</vt:lpstr>
      <vt:lpstr>Mobilni telefoni nekada...</vt:lpstr>
      <vt:lpstr>...i sada...</vt:lpstr>
      <vt:lpstr>...i ubuduće...</vt:lpstr>
      <vt:lpstr>...i ubuduće...</vt:lpstr>
      <vt:lpstr>...i ubuduće...</vt:lpstr>
      <vt:lpstr>A zašto je to tako...</vt:lpstr>
      <vt:lpstr>A zašto su slike tako lijepe...</vt:lpstr>
      <vt:lpstr>Ostala primjena...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</dc:creator>
  <cp:lastModifiedBy>ivana</cp:lastModifiedBy>
  <cp:revision>25</cp:revision>
  <dcterms:created xsi:type="dcterms:W3CDTF">2019-03-21T11:05:12Z</dcterms:created>
  <dcterms:modified xsi:type="dcterms:W3CDTF">2019-03-25T07:24:36Z</dcterms:modified>
</cp:coreProperties>
</file>